
<file path=[Content_Types].xml><?xml version="1.0" encoding="utf-8"?>
<Types xmlns="http://schemas.openxmlformats.org/package/2006/content-types">
  <Default Extension="png" ContentType="image/png"/>
  <Default Extension="jpeg" ContentType="image/jpe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6" r:id="rId3"/>
    <p:sldId id="306" r:id="rId4"/>
    <p:sldId id="307" r:id="rId5"/>
    <p:sldId id="308" r:id="rId6"/>
    <p:sldId id="321" r:id="rId7"/>
    <p:sldId id="311" r:id="rId8"/>
    <p:sldId id="323" r:id="rId9"/>
    <p:sldId id="322" r:id="rId10"/>
    <p:sldId id="313" r:id="rId11"/>
    <p:sldId id="324" r:id="rId12"/>
    <p:sldId id="325" r:id="rId13"/>
    <p:sldId id="315" r:id="rId14"/>
    <p:sldId id="320" r:id="rId15"/>
    <p:sldId id="326" r:id="rId16"/>
    <p:sldId id="316" r:id="rId17"/>
    <p:sldId id="317" r:id="rId18"/>
    <p:sldId id="301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 panose="02010600030101010101" charset="-122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 panose="02010600030101010101" charset="-122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 panose="02010600030101010101" charset="-122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 panose="02010600030101010101" charset="-122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 panose="02010600030101010101" charset="-122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 panose="02010600030101010101" charset="-122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 panose="02010600030101010101" charset="-122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 panose="02010600030101010101" charset="-122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等线" panose="02010600030101010101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.sv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10" name="Shape 11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等线" panose="02010600030101010101" charset="-122"/>
      </a:defRPr>
    </a:lvl1pPr>
    <a:lvl2pPr indent="228600" latinLnBrk="0">
      <a:defRPr sz="1200">
        <a:latin typeface="+mj-lt"/>
        <a:ea typeface="+mj-ea"/>
        <a:cs typeface="+mj-cs"/>
        <a:sym typeface="等线" panose="02010600030101010101" charset="-122"/>
      </a:defRPr>
    </a:lvl2pPr>
    <a:lvl3pPr indent="457200" latinLnBrk="0">
      <a:defRPr sz="1200">
        <a:latin typeface="+mj-lt"/>
        <a:ea typeface="+mj-ea"/>
        <a:cs typeface="+mj-cs"/>
        <a:sym typeface="等线" panose="02010600030101010101" charset="-122"/>
      </a:defRPr>
    </a:lvl3pPr>
    <a:lvl4pPr indent="685800" latinLnBrk="0">
      <a:defRPr sz="1200">
        <a:latin typeface="+mj-lt"/>
        <a:ea typeface="+mj-ea"/>
        <a:cs typeface="+mj-cs"/>
        <a:sym typeface="等线" panose="02010600030101010101" charset="-122"/>
      </a:defRPr>
    </a:lvl4pPr>
    <a:lvl5pPr indent="914400" latinLnBrk="0">
      <a:defRPr sz="1200">
        <a:latin typeface="+mj-lt"/>
        <a:ea typeface="+mj-ea"/>
        <a:cs typeface="+mj-cs"/>
        <a:sym typeface="等线" panose="02010600030101010101" charset="-122"/>
      </a:defRPr>
    </a:lvl5pPr>
    <a:lvl6pPr indent="1143000" latinLnBrk="0">
      <a:defRPr sz="1200">
        <a:latin typeface="+mj-lt"/>
        <a:ea typeface="+mj-ea"/>
        <a:cs typeface="+mj-cs"/>
        <a:sym typeface="等线" panose="02010600030101010101" charset="-122"/>
      </a:defRPr>
    </a:lvl6pPr>
    <a:lvl7pPr indent="1371600" latinLnBrk="0">
      <a:defRPr sz="1200">
        <a:latin typeface="+mj-lt"/>
        <a:ea typeface="+mj-ea"/>
        <a:cs typeface="+mj-cs"/>
        <a:sym typeface="等线" panose="02010600030101010101" charset="-122"/>
      </a:defRPr>
    </a:lvl7pPr>
    <a:lvl8pPr indent="1600200" latinLnBrk="0">
      <a:defRPr sz="1200">
        <a:latin typeface="+mj-lt"/>
        <a:ea typeface="+mj-ea"/>
        <a:cs typeface="+mj-cs"/>
        <a:sym typeface="等线" panose="02010600030101010101" charset="-122"/>
      </a:defRPr>
    </a:lvl8pPr>
    <a:lvl9pPr indent="1828800" latinLnBrk="0">
      <a:defRPr sz="1200">
        <a:latin typeface="+mj-lt"/>
        <a:ea typeface="+mj-ea"/>
        <a:cs typeface="+mj-cs"/>
        <a:sym typeface="等线" panose="02010600030101010101" charset="-122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/>
          <p:nvPr>
            <p:ph type="title" hasCustomPrompt="1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12" name="正文级别 1…"/>
          <p:cNvSpPr txBox="1"/>
          <p:nvPr>
            <p:ph type="body" sz="quarter" idx="1" hasCustomPrompt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93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标题文本"/>
          <p:cNvSpPr txBox="1"/>
          <p:nvPr>
            <p:ph type="title" hasCustomPrompt="1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102" name="正文级别 1…"/>
          <p:cNvSpPr txBox="1"/>
          <p:nvPr>
            <p:ph type="body" idx="1" hasCustomPrompt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1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标题文本"/>
          <p:cNvSpPr txBox="1"/>
          <p:nvPr>
            <p:ph type="title" hasCustomPrompt="1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标题文本</a:t>
            </a:r>
          </a:p>
        </p:txBody>
      </p:sp>
      <p:sp>
        <p:nvSpPr>
          <p:cNvPr id="30" name="正文级别 1…"/>
          <p:cNvSpPr txBox="1"/>
          <p:nvPr>
            <p:ph type="body" sz="quarter" idx="1" hasCustomPrompt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9" name="正文级别 1…"/>
          <p:cNvSpPr txBox="1"/>
          <p:nvPr>
            <p:ph type="body" sz="half" idx="1" hasCustomPrompt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标题文本"/>
          <p:cNvSpPr txBox="1"/>
          <p:nvPr>
            <p:ph type="title" hasCustomPrompt="1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8" name="正文级别 1…"/>
          <p:cNvSpPr txBox="1"/>
          <p:nvPr>
            <p:ph type="body" sz="quarter" idx="1" hasCustomPrompt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9" name="文本占位符 4"/>
          <p:cNvSpPr/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</a:p>
        </p:txBody>
      </p:sp>
      <p:sp>
        <p:nvSpPr>
          <p:cNvPr id="5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标题文本"/>
          <p:cNvSpPr txBox="1"/>
          <p:nvPr>
            <p:ph type="title" hasCustomPrompt="1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73" name="正文级别 1…"/>
          <p:cNvSpPr txBox="1"/>
          <p:nvPr>
            <p:ph type="body" sz="half" idx="1" hasCustomPrompt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185" indent="-260985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4" name="文本占位符 3"/>
          <p:cNvSpPr/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标题文本"/>
          <p:cNvSpPr txBox="1"/>
          <p:nvPr>
            <p:ph type="title" hasCustomPrompt="1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标题文本</a:t>
            </a:r>
          </a:p>
        </p:txBody>
      </p:sp>
      <p:sp>
        <p:nvSpPr>
          <p:cNvPr id="83" name="图片占位符 2"/>
          <p:cNvSpPr/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/>
        </p:txBody>
      </p:sp>
      <p:sp>
        <p:nvSpPr>
          <p:cNvPr id="84" name="正文级别 1…"/>
          <p:cNvSpPr txBox="1"/>
          <p:nvPr>
            <p:ph type="body" sz="quarter" idx="1" hasCustomPrompt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等线 Light" panose="02010600030101010101" charset="-122"/>
          <a:ea typeface="等线 Light" panose="02010600030101010101" charset="-122"/>
          <a:cs typeface="等线 Light" panose="02010600030101010101" charset="-122"/>
          <a:sym typeface="等线 Light" panose="02010600030101010101" charset="-122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等线 Light" panose="02010600030101010101" charset="-122"/>
          <a:ea typeface="等线 Light" panose="02010600030101010101" charset="-122"/>
          <a:cs typeface="等线 Light" panose="02010600030101010101" charset="-122"/>
          <a:sym typeface="等线 Light" panose="02010600030101010101" charset="-122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等线 Light" panose="02010600030101010101" charset="-122"/>
          <a:ea typeface="等线 Light" panose="02010600030101010101" charset="-122"/>
          <a:cs typeface="等线 Light" panose="02010600030101010101" charset="-122"/>
          <a:sym typeface="等线 Light" panose="02010600030101010101" charset="-122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等线 Light" panose="02010600030101010101" charset="-122"/>
          <a:ea typeface="等线 Light" panose="02010600030101010101" charset="-122"/>
          <a:cs typeface="等线 Light" panose="02010600030101010101" charset="-122"/>
          <a:sym typeface="等线 Light" panose="02010600030101010101" charset="-122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等线 Light" panose="02010600030101010101" charset="-122"/>
          <a:ea typeface="等线 Light" panose="02010600030101010101" charset="-122"/>
          <a:cs typeface="等线 Light" panose="02010600030101010101" charset="-122"/>
          <a:sym typeface="等线 Light" panose="02010600030101010101" charset="-122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等线 Light" panose="02010600030101010101" charset="-122"/>
          <a:ea typeface="等线 Light" panose="02010600030101010101" charset="-122"/>
          <a:cs typeface="等线 Light" panose="02010600030101010101" charset="-122"/>
          <a:sym typeface="等线 Light" panose="02010600030101010101" charset="-122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等线 Light" panose="02010600030101010101" charset="-122"/>
          <a:ea typeface="等线 Light" panose="02010600030101010101" charset="-122"/>
          <a:cs typeface="等线 Light" panose="02010600030101010101" charset="-122"/>
          <a:sym typeface="等线 Light" panose="02010600030101010101" charset="-122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等线 Light" panose="02010600030101010101" charset="-122"/>
          <a:ea typeface="等线 Light" panose="02010600030101010101" charset="-122"/>
          <a:cs typeface="等线 Light" panose="02010600030101010101" charset="-122"/>
          <a:sym typeface="等线 Light" panose="02010600030101010101" charset="-122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solidFill>
            <a:srgbClr val="000000"/>
          </a:solidFill>
          <a:uFillTx/>
          <a:latin typeface="等线 Light" panose="02010600030101010101" charset="-122"/>
          <a:ea typeface="等线 Light" panose="02010600030101010101" charset="-122"/>
          <a:cs typeface="等线 Light" panose="02010600030101010101" charset="-122"/>
          <a:sym typeface="等线 Light" panose="02010600030101010101" charset="-122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 panose="02010600030101010101" charset="-122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 panose="02010600030101010101" charset="-122"/>
        </a:defRPr>
      </a:lvl2pPr>
      <a:lvl3pPr marL="1234440" marR="0" indent="-32004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 panose="02010600030101010101" charset="-122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 panose="02010600030101010101" charset="-122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 panose="02010600030101010101" charset="-122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 panose="02010600030101010101" charset="-122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 panose="02010600030101010101" charset="-122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 panose="02010600030101010101" charset="-122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28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等线" panose="02010600030101010101" charset="-122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 panose="02010600030101010101" charset="-122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 panose="02010600030101010101" charset="-122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 panose="02010600030101010101" charset="-122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 panose="02010600030101010101" charset="-122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 panose="02010600030101010101" charset="-122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 panose="02010600030101010101" charset="-122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 panose="02010600030101010101" charset="-122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 panose="02010600030101010101" charset="-122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等线" panose="02010600030101010101" charset="-122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.svg"/><Relationship Id="rId5" Type="http://schemas.openxmlformats.org/officeDocument/2006/relationships/image" Target="../media/image3.png"/><Relationship Id="rId4" Type="http://schemas.openxmlformats.org/officeDocument/2006/relationships/image" Target="../media/image2.jpeg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4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media1.mp3"/>
          <p:cNvPicPr/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571500" cy="571500"/>
          </a:xfrm>
          <a:prstGeom prst="rect">
            <a:avLst/>
          </a:prstGeom>
        </p:spPr>
      </p:pic>
      <p:pic>
        <p:nvPicPr>
          <p:cNvPr id="113" name="图片 4" descr="图片 4"/>
          <p:cNvPicPr>
            <a:picLocks noChangeAspect="1"/>
          </p:cNvPicPr>
          <p:nvPr/>
        </p:nvPicPr>
        <p:blipFill>
          <a:blip r:embed="rId4"/>
          <a:srcRect l="5556" r="55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5" name="组合 4"/>
          <p:cNvGrpSpPr/>
          <p:nvPr/>
        </p:nvGrpSpPr>
        <p:grpSpPr>
          <a:xfrm>
            <a:off x="2447290" y="2428875"/>
            <a:ext cx="7389495" cy="2000250"/>
            <a:chOff x="2569" y="3132"/>
            <a:chExt cx="11637" cy="3150"/>
          </a:xfrm>
        </p:grpSpPr>
        <p:pic>
          <p:nvPicPr>
            <p:cNvPr id="3" name="图片 2" descr="logo-white-bgblue"/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569" y="3132"/>
              <a:ext cx="3150" cy="3150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6092" y="3567"/>
              <a:ext cx="8115" cy="208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vertOverflow="overflow" horzOverflow="overflow" vert="horz" wrap="square" lIns="45719" tIns="45719" rIns="45719" bIns="45719" numCol="1" spcCol="38100" rtlCol="0" anchor="t" forceAA="0" upright="0">
              <a:spAutoFit/>
            </a:bodyPr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8000" b="1" i="0" u="none" strike="noStrike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+mj-lt"/>
                  <a:ea typeface="+mj-ea"/>
                  <a:cs typeface="+mj-cs"/>
                  <a:sym typeface="等线" panose="02010600030101010101" charset="-122"/>
                </a:rPr>
                <a:t>single-spa</a:t>
              </a:r>
              <a:endParaRPr kumimoji="0" lang="zh-CN" altLang="en-US" sz="80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endParaRP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audio isNarration="0">
              <p:cMediaNode numSld="999" showWhenStopped="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11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10160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文本框 2"/>
          <p:cNvSpPr txBox="1"/>
          <p:nvPr/>
        </p:nvSpPr>
        <p:spPr>
          <a:xfrm>
            <a:off x="447675" y="476250"/>
            <a:ext cx="20332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应用生命周期</a:t>
            </a:r>
            <a:r>
              <a:rPr kumimoji="0" lang="en-US" altLang="zh-CN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-</a:t>
            </a: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代码</a:t>
            </a:r>
            <a:endParaRPr kumimoji="0" lang="zh-CN" altLang="en-US" sz="1800" b="1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475" y="1287145"/>
            <a:ext cx="6009640" cy="49098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9525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文本框 2"/>
          <p:cNvSpPr txBox="1"/>
          <p:nvPr/>
        </p:nvSpPr>
        <p:spPr>
          <a:xfrm>
            <a:off x="447675" y="476250"/>
            <a:ext cx="5473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容器</a:t>
            </a:r>
            <a:endParaRPr kumimoji="0" lang="zh-CN" altLang="en-US" sz="1800" b="1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pic>
        <p:nvPicPr>
          <p:cNvPr id="2" name="图片 1" descr="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295" y="1609725"/>
            <a:ext cx="8397240" cy="38404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10160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文本框 2"/>
          <p:cNvSpPr txBox="1"/>
          <p:nvPr/>
        </p:nvSpPr>
        <p:spPr>
          <a:xfrm>
            <a:off x="810260" y="426085"/>
            <a:ext cx="15760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运行原理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-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配置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pic>
        <p:nvPicPr>
          <p:cNvPr id="4" name="图片 3" descr="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730" y="1696085"/>
            <a:ext cx="10162540" cy="40290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10160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文本框 2"/>
          <p:cNvSpPr txBox="1"/>
          <p:nvPr/>
        </p:nvSpPr>
        <p:spPr>
          <a:xfrm>
            <a:off x="810260" y="426085"/>
            <a:ext cx="20332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运行原理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-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动态挂载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pic>
        <p:nvPicPr>
          <p:cNvPr id="4" name="图片 3" descr="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6500" y="1595755"/>
            <a:ext cx="9556750" cy="42602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10160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文本框 2"/>
          <p:cNvSpPr txBox="1"/>
          <p:nvPr/>
        </p:nvSpPr>
        <p:spPr>
          <a:xfrm>
            <a:off x="528320" y="415925"/>
            <a:ext cx="30619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现有单页应用程序如何如接入</a:t>
            </a:r>
            <a:endParaRPr kumimoji="0" lang="zh-CN" altLang="en-US" sz="1800" b="1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98550" y="1947545"/>
            <a:ext cx="171259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single-spa-react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911340" y="1829435"/>
            <a:ext cx="157734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single-spa-vue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pic>
        <p:nvPicPr>
          <p:cNvPr id="8" name="图片 7" descr="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550" y="2392680"/>
            <a:ext cx="5334000" cy="2354580"/>
          </a:xfrm>
          <a:prstGeom prst="rect">
            <a:avLst/>
          </a:prstGeom>
        </p:spPr>
      </p:pic>
      <p:pic>
        <p:nvPicPr>
          <p:cNvPr id="9" name="图片 8" descr="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1340" y="2274570"/>
            <a:ext cx="4373880" cy="2590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9525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文本框 2"/>
          <p:cNvSpPr txBox="1"/>
          <p:nvPr/>
        </p:nvSpPr>
        <p:spPr>
          <a:xfrm>
            <a:off x="528320" y="415925"/>
            <a:ext cx="30619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现有单页应用程序如何如接入</a:t>
            </a:r>
            <a:endParaRPr kumimoji="0" lang="zh-CN" altLang="en-US" sz="1800" b="1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17575" y="1507490"/>
            <a:ext cx="196786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single-spa-angular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pic>
        <p:nvPicPr>
          <p:cNvPr id="10" name="图片 9" descr="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5180" y="2011045"/>
            <a:ext cx="5501640" cy="3276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10160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" name="文本框 2"/>
          <p:cNvSpPr txBox="1"/>
          <p:nvPr/>
        </p:nvSpPr>
        <p:spPr>
          <a:xfrm>
            <a:off x="528320" y="415925"/>
            <a:ext cx="5473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缺点</a:t>
            </a:r>
            <a:endParaRPr kumimoji="0" lang="zh-CN" altLang="en-US" sz="1800" b="1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93165" y="1765935"/>
            <a:ext cx="669480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1.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只能针对于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spa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（单页应用），传统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ext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、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php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、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java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项目不适用。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93165" y="2955925"/>
            <a:ext cx="300418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2.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本身不支持各个应用通讯。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93165" y="4145915"/>
            <a:ext cx="206565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3.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未提供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js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、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css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隔离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4" name="图片 4" descr="图片 4"/>
          <p:cNvPicPr>
            <a:picLocks noChangeAspect="1"/>
          </p:cNvPicPr>
          <p:nvPr/>
        </p:nvPicPr>
        <p:blipFill>
          <a:blip r:embed="rId1"/>
          <a:srcRect l="5556" r="555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707" name="成组"/>
          <p:cNvGrpSpPr/>
          <p:nvPr/>
        </p:nvGrpSpPr>
        <p:grpSpPr>
          <a:xfrm>
            <a:off x="3950356" y="2688983"/>
            <a:ext cx="3805951" cy="1107441"/>
            <a:chOff x="0" y="0"/>
            <a:chExt cx="3805949" cy="1107439"/>
          </a:xfrm>
        </p:grpSpPr>
        <p:sp>
          <p:nvSpPr>
            <p:cNvPr id="705" name="文本框 73"/>
            <p:cNvSpPr txBox="1"/>
            <p:nvPr/>
          </p:nvSpPr>
          <p:spPr>
            <a:xfrm>
              <a:off x="0" y="0"/>
              <a:ext cx="3805950" cy="7645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3800" b="1" spc="300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感谢各位的聆听</a:t>
              </a:r>
            </a:p>
          </p:txBody>
        </p:sp>
        <p:sp>
          <p:nvSpPr>
            <p:cNvPr id="706" name="文本框 73"/>
            <p:cNvSpPr txBox="1"/>
            <p:nvPr/>
          </p:nvSpPr>
          <p:spPr>
            <a:xfrm>
              <a:off x="508868" y="774699"/>
              <a:ext cx="2788214" cy="3327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600" spc="126">
                  <a:solidFill>
                    <a:srgbClr val="FFFFF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t>Thank you for listening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flip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iterate type="el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7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7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10160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1217930" y="2088515"/>
            <a:ext cx="14617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>
                <a:solidFill>
                  <a:schemeClr val="bg2">
                    <a:lumMod val="20000"/>
                    <a:lumOff val="80000"/>
                  </a:schemeClr>
                </a:solidFill>
                <a:sym typeface="等线" panose="02010600030101010101" charset="-122"/>
              </a:rPr>
              <a:t>技术选型灵活</a:t>
            </a:r>
            <a:endParaRPr lang="zh-CN" altLang="en-US">
              <a:solidFill>
                <a:schemeClr val="bg2">
                  <a:lumMod val="20000"/>
                  <a:lumOff val="80000"/>
                </a:schemeClr>
              </a:solidFill>
              <a:sym typeface="等线" panose="0201060003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17930" y="3609975"/>
            <a:ext cx="10045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2">
                    <a:lumMod val="20000"/>
                    <a:lumOff val="80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项目解耦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2">
                  <a:lumMod val="20000"/>
                  <a:lumOff val="80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381635" y="508000"/>
            <a:ext cx="10045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解决问题</a:t>
            </a:r>
            <a:endParaRPr kumimoji="0" lang="zh-CN" altLang="en-US" sz="1800" b="1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9525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22" name="组合 21"/>
          <p:cNvGrpSpPr/>
          <p:nvPr/>
        </p:nvGrpSpPr>
        <p:grpSpPr>
          <a:xfrm>
            <a:off x="1485900" y="2373630"/>
            <a:ext cx="9027160" cy="2847340"/>
            <a:chOff x="2151" y="3325"/>
            <a:chExt cx="14216" cy="4484"/>
          </a:xfrm>
        </p:grpSpPr>
        <p:sp>
          <p:nvSpPr>
            <p:cNvPr id="4" name="文本框 3"/>
            <p:cNvSpPr txBox="1"/>
            <p:nvPr/>
          </p:nvSpPr>
          <p:spPr>
            <a:xfrm>
              <a:off x="2151" y="3503"/>
              <a:ext cx="1222" cy="578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vertOverflow="overflow" horzOverflow="overflow" vert="horz" wrap="none" lIns="45719" tIns="45719" rIns="45719" bIns="45719" numCol="1" spcCol="38100" rtlCol="0" anchor="t" forceAA="0" upright="0">
              <a:spAutoFit/>
            </a:bodyPr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FillTx/>
                  <a:latin typeface="+mj-lt"/>
                  <a:ea typeface="+mj-ea"/>
                  <a:cs typeface="+mj-cs"/>
                  <a:sym typeface="等线" panose="02010600030101010101" charset="-122"/>
                </a:rPr>
                <a:t>使用前</a:t>
              </a: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endParaRPr>
            </a:p>
          </p:txBody>
        </p:sp>
        <p:pic>
          <p:nvPicPr>
            <p:cNvPr id="5" name="图片 4" descr="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51" y="4081"/>
              <a:ext cx="4790" cy="3549"/>
            </a:xfrm>
            <a:prstGeom prst="rect">
              <a:avLst/>
            </a:prstGeom>
          </p:spPr>
        </p:pic>
        <p:pic>
          <p:nvPicPr>
            <p:cNvPr id="10" name="图片 9" descr="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59" y="3903"/>
              <a:ext cx="4908" cy="3906"/>
            </a:xfrm>
            <a:prstGeom prst="rect">
              <a:avLst/>
            </a:prstGeom>
          </p:spPr>
        </p:pic>
        <p:sp>
          <p:nvSpPr>
            <p:cNvPr id="12" name="文本框 11"/>
            <p:cNvSpPr txBox="1"/>
            <p:nvPr/>
          </p:nvSpPr>
          <p:spPr>
            <a:xfrm>
              <a:off x="11459" y="3325"/>
              <a:ext cx="1222" cy="578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rgbClr val="FFFFFF"/>
            </a:lnRef>
            <a:fillRef idx="0">
              <a:srgbClr val="FFFFFF"/>
            </a:fillRef>
            <a:effectRef idx="0">
              <a:srgbClr val="FFFFFF"/>
            </a:effectRef>
            <a:fontRef idx="none"/>
          </p:style>
          <p:txBody>
            <a:bodyPr rot="0" vertOverflow="overflow" horzOverflow="overflow" vert="horz" wrap="none" lIns="45719" tIns="45719" rIns="45719" bIns="45719" numCol="1" spcCol="38100" rtlCol="0" anchor="t" forceAA="0" upright="0">
              <a:spAutoFit/>
            </a:bodyPr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zh-CN" altLang="en-US" sz="1800" b="0" i="0" u="none" strike="noStrike" cap="none" spc="0" normalizeH="0" baseline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FillTx/>
                  <a:latin typeface="+mj-lt"/>
                  <a:ea typeface="+mj-ea"/>
                  <a:cs typeface="+mj-cs"/>
                  <a:sym typeface="等线" panose="02010600030101010101" charset="-122"/>
                </a:rPr>
                <a:t>使用后</a:t>
              </a:r>
              <a:endPara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518795" y="380365"/>
            <a:ext cx="2862580" cy="52070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sz="2800">
                <a:solidFill>
                  <a:schemeClr val="bg2">
                    <a:lumMod val="20000"/>
                    <a:lumOff val="80000"/>
                  </a:schemeClr>
                </a:solidFill>
                <a:sym typeface="等线" panose="02010600030101010101" charset="-122"/>
              </a:rPr>
              <a:t>技术选型灵活</a:t>
            </a:r>
            <a:endParaRPr kumimoji="0" lang="zh-CN" altLang="en-US" sz="2800" b="0" i="0" u="none" strike="noStrike" cap="none" spc="0" normalizeH="0" baseline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85900" y="1456690"/>
            <a:ext cx="48907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开发团队可以选择自己的技术并及时更新技术栈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9525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1226820" y="828675"/>
            <a:ext cx="10045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>
                <a:solidFill>
                  <a:schemeClr val="bg2">
                    <a:lumMod val="20000"/>
                    <a:lumOff val="80000"/>
                  </a:schemeClr>
                </a:solidFill>
                <a:sym typeface="等线" panose="02010600030101010101" charset="-122"/>
              </a:rPr>
              <a:t>项目解耦</a:t>
            </a:r>
            <a:endParaRPr kumimoji="0" lang="zh-CN" altLang="en-US" sz="1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11960" y="1811655"/>
            <a:ext cx="10045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独立开发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11960" y="2610485"/>
            <a:ext cx="10045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独立部署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11960" y="3481705"/>
            <a:ext cx="10045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更易维护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711960" y="4352925"/>
            <a:ext cx="53479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扩展性：每个服务可以独立扩展，满足业务的伸缩性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9525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673100" y="435610"/>
            <a:ext cx="13728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常用</a:t>
            </a:r>
            <a:r>
              <a:rPr kumimoji="0" lang="en-US" altLang="zh-CN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api</a:t>
            </a: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方法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i</a:t>
            </a:r>
            <a:endParaRPr kumimoji="0" lang="en-US" altLang="zh-CN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045970" y="2291080"/>
            <a:ext cx="37477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start()  启用后才可挂载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dom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	</a:t>
            </a:r>
            <a:endParaRPr kumimoji="0" lang="en-US" altLang="zh-CN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045970" y="4104640"/>
            <a:ext cx="427672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getAppNames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() 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获取所有注册的单页应用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045970" y="4723765"/>
            <a:ext cx="429577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getMountedApps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()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获取当前已挂载的应用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045970" y="5324475"/>
            <a:ext cx="390398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unloadApplication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()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注销已注册的应用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045970" y="1652905"/>
            <a:ext cx="311086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registerApplication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() 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注册应用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045970" y="2881630"/>
            <a:ext cx="325056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navigateToUrl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() 切换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已注册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应用</a:t>
            </a:r>
            <a:endParaRPr kumimoji="0" lang="en-US" altLang="zh-CN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045970" y="3519170"/>
            <a:ext cx="520890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addErrorHandler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(fn)   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当应用报错后，会执行此方法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8890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文本框 3"/>
          <p:cNvSpPr txBox="1"/>
          <p:nvPr/>
        </p:nvSpPr>
        <p:spPr>
          <a:xfrm>
            <a:off x="644525" y="612775"/>
            <a:ext cx="5473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配置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50340" y="1998345"/>
            <a:ext cx="19062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Applications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450340" y="3246120"/>
            <a:ext cx="374015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配置Single-spa-config（注册应用）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50340" y="4539615"/>
            <a:ext cx="209867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容器载体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9525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文本框 3"/>
          <p:cNvSpPr txBox="1"/>
          <p:nvPr/>
        </p:nvSpPr>
        <p:spPr>
          <a:xfrm>
            <a:off x="644525" y="612775"/>
            <a:ext cx="170180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创建应用 </a:t>
            </a:r>
            <a:r>
              <a:rPr kumimoji="0" lang="en-US" altLang="zh-CN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- </a:t>
            </a:r>
            <a:r>
              <a:rPr kumimoji="0" lang="zh-CN" altLang="en-US" sz="1800" b="1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代码</a:t>
            </a:r>
            <a:endParaRPr kumimoji="0" lang="zh-CN" altLang="en-US" sz="1800" b="1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pic>
        <p:nvPicPr>
          <p:cNvPr id="2" name="图片 1" descr="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8770" y="1726565"/>
            <a:ext cx="6308725" cy="35445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9525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4" name="文本框 3"/>
          <p:cNvSpPr txBox="1"/>
          <p:nvPr/>
        </p:nvSpPr>
        <p:spPr>
          <a:xfrm>
            <a:off x="644525" y="612775"/>
            <a:ext cx="1812290" cy="6438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squar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b="1">
                <a:solidFill>
                  <a:schemeClr val="bg1">
                    <a:lumMod val="95000"/>
                  </a:schemeClr>
                </a:solidFill>
                <a:sym typeface="等线" panose="02010600030101010101" charset="-122"/>
              </a:rPr>
              <a:t>注册应用 </a:t>
            </a:r>
            <a:r>
              <a:rPr lang="en-US" altLang="zh-CN" b="1">
                <a:solidFill>
                  <a:schemeClr val="bg1">
                    <a:lumMod val="95000"/>
                  </a:schemeClr>
                </a:solidFill>
                <a:sym typeface="等线" panose="02010600030101010101" charset="-122"/>
              </a:rPr>
              <a:t>- </a:t>
            </a:r>
            <a:r>
              <a:rPr lang="zh-CN" altLang="en-US" b="1">
                <a:solidFill>
                  <a:schemeClr val="bg1">
                    <a:lumMod val="95000"/>
                  </a:schemeClr>
                </a:solidFill>
                <a:sym typeface="等线" panose="02010600030101010101" charset="-122"/>
              </a:rPr>
              <a:t>代码</a:t>
            </a:r>
            <a:endParaRPr kumimoji="0" lang="zh-CN" altLang="en-US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pic>
        <p:nvPicPr>
          <p:cNvPr id="3" name="图片 2" descr="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010" y="1856740"/>
            <a:ext cx="5465445" cy="2903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片 2" descr="图片 2"/>
          <p:cNvPicPr>
            <a:picLocks noChangeAspect="1"/>
          </p:cNvPicPr>
          <p:nvPr/>
        </p:nvPicPr>
        <p:blipFill>
          <a:blip r:embed="rId1"/>
          <a:srcRect r="12380"/>
          <a:stretch>
            <a:fillRect/>
          </a:stretch>
        </p:blipFill>
        <p:spPr>
          <a:xfrm>
            <a:off x="0" y="-9525"/>
            <a:ext cx="12192000" cy="687768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文本框 1"/>
          <p:cNvSpPr txBox="1"/>
          <p:nvPr/>
        </p:nvSpPr>
        <p:spPr>
          <a:xfrm>
            <a:off x="810260" y="569595"/>
            <a:ext cx="100457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生命周期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08810" y="1691005"/>
            <a:ext cx="357759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Bootstrap   启动 （只会执行一次）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08810" y="2465070"/>
            <a:ext cx="294576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Mount     挂载 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dom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渲染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）  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08810" y="3245485"/>
            <a:ext cx="3093085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Unmount   卸载 （</a:t>
            </a:r>
            <a:r>
              <a:rPr kumimoji="0" lang="en-US" altLang="zh-CN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dom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卸载</a:t>
            </a: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）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908810" y="3950970"/>
            <a:ext cx="4933950" cy="3670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none"/>
        </p:style>
        <p:txBody>
          <a:bodyPr rot="0" vertOverflow="overflow" horzOverflow="overflow" vert="horz" wrap="none" lIns="45719" tIns="45719" rIns="45719" bIns="45719" numCol="1" spcCol="38100" rtlCol="0" anchor="t" forceAA="0" upright="0">
            <a:spAutoFit/>
          </a:bodyPr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FillTx/>
                <a:latin typeface="+mj-lt"/>
                <a:ea typeface="+mj-ea"/>
                <a:cs typeface="+mj-cs"/>
                <a:sym typeface="等线" panose="02010600030101010101" charset="-122"/>
              </a:rPr>
              <a:t>Unload （调用unloadApplication方法）才会执行           </a:t>
            </a: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FillTx/>
              <a:latin typeface="+mj-lt"/>
              <a:ea typeface="+mj-ea"/>
              <a:cs typeface="+mj-cs"/>
              <a:sym typeface="等线" panose="0201060003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等线"/>
        <a:ea typeface="等线"/>
        <a:cs typeface="等线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 panose="02010600030101010101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 panose="02010600030101010101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等线"/>
        <a:ea typeface="等线"/>
        <a:cs typeface="等线"/>
      </a:majorFont>
      <a:minorFont>
        <a:latin typeface="Helvetica"/>
        <a:ea typeface="Helvetica"/>
        <a:cs typeface="Helvetica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 panose="02010600030101010101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等线" panose="02010600030101010101" charset="-122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662</Words>
  <Application>WPS 演示</Application>
  <PresentationFormat/>
  <Paragraphs>95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Arial</vt:lpstr>
      <vt:lpstr>宋体</vt:lpstr>
      <vt:lpstr>Wingdings</vt:lpstr>
      <vt:lpstr>等线</vt:lpstr>
      <vt:lpstr>等线 Light</vt:lpstr>
      <vt:lpstr>Arial</vt:lpstr>
      <vt:lpstr>微软雅黑</vt:lpstr>
      <vt:lpstr>Arial Unicode MS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Fjz-pc</cp:lastModifiedBy>
  <cp:revision>22</cp:revision>
  <dcterms:created xsi:type="dcterms:W3CDTF">2019-11-15T02:51:00Z</dcterms:created>
  <dcterms:modified xsi:type="dcterms:W3CDTF">2019-11-18T10:52:17Z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2052-11.1.0.9175</vt:lpwstr>
  </property>
</Properties>
</file>